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Explain the overall design of the course:</a:t>
            </a:r>
          </a:p>
          <a:p>
            <a:pPr marL="120315" indent="-120315">
              <a:buSzPct val="100000"/>
              <a:buChar char="-"/>
            </a:pPr>
            <a:r>
              <a:t>we introduce concepts, give initial leads, show examples</a:t>
            </a:r>
          </a:p>
          <a:p>
            <a:pPr marL="120315" indent="-120315">
              <a:buSzPct val="100000"/>
              <a:buChar char="-"/>
            </a:pPr>
            <a:r>
              <a:t>but the real learning starts with self-study: follow the notebooks then modify, add things</a:t>
            </a:r>
          </a:p>
          <a:p>
            <a:pPr marL="120315" indent="-120315">
              <a:buSzPct val="100000"/>
              <a:buChar char="-"/>
            </a:pPr>
            <a:r>
              <a:t>and finally start exploring your own interests!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Consider examples from other areas, not just from IoT:</a:t>
            </a:r>
          </a:p>
          <a:p>
            <a:pPr/>
            <a:r>
              <a:t>web browsing records</a:t>
            </a:r>
          </a:p>
          <a:p>
            <a:pPr/>
            <a:r>
              <a:t>Twitter, Facebook posts</a:t>
            </a:r>
          </a:p>
          <a:p>
            <a:pPr/>
            <a:r>
              <a:t>online shopping </a:t>
            </a:r>
          </a:p>
          <a:p>
            <a:pPr/>
            <a:r>
              <a:t>How is Google, Amazon analyzing, extracting, monetizing BD?</a:t>
            </a:r>
          </a:p>
          <a:p>
            <a:pPr/>
            <a:r>
              <a:t>Now: what carries over to IoT?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Motivate thinking about statistical analysis: </a:t>
            </a:r>
          </a:p>
          <a:p>
            <a:pPr/>
            <a:r>
              <a:t>how to put lots of data into a few numbers?</a:t>
            </a:r>
          </a:p>
          <a:p>
            <a:pPr/>
            <a:r>
              <a:t>how to find less obvious trends?</a:t>
            </a:r>
          </a:p>
          <a:p>
            <a:pPr/>
            <a:r>
              <a:t>how to say if a difference is significant or not?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Data from different sources or processes mixed together, we want to separate them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Would be overwhelmed by mountains of data if we had no tools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Visualization is not always enough to spot important patterns.</a:t>
            </a:r>
          </a:p>
          <a:p>
            <a:pPr/>
            <a:r>
              <a:t>What can we deduce from the pretty picture here? Probably nothing…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Still, data scientists always try to put their data into an intuitively understandable form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AI to the help: Machine Learning, Deep Learning finds patterns and actionable information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Many medical instruments are capable of generating data</a:t>
            </a:r>
          </a:p>
          <a:p>
            <a:pPr/>
            <a:r>
              <a:t>Aggregating such data streams can enable deep analysis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Information directly from farms can be used for intelligent agriculture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Discuss the situation of the power metering of the students’ home</a:t>
            </a:r>
          </a:p>
          <a:p>
            <a:pPr/>
            <a:r>
              <a:t>What other utilities could have similar intelligent infrastructure?</a:t>
            </a:r>
          </a:p>
          <a:p>
            <a:pPr/>
            <a:r>
              <a:t>Water?</a:t>
            </a:r>
          </a:p>
          <a:p>
            <a:pPr/>
            <a:r>
              <a:t>Gas?</a:t>
            </a:r>
          </a:p>
          <a:p>
            <a:pPr/>
            <a:r>
              <a:t>Sewage?</a:t>
            </a:r>
          </a:p>
          <a:p>
            <a:pPr/>
            <a:r>
              <a:t>Compare with ISP (Internet Service Provider) infrastructure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Involve students at every step! Ask them for their opinions, impressions</a:t>
            </a:r>
          </a:p>
          <a:p>
            <a:pPr/>
            <a:r>
              <a:t>Let them query, doubt!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Tell about competing offerings like Google Cloud</a:t>
            </a:r>
          </a:p>
          <a:p>
            <a:pPr/>
            <a:r>
              <a:t>How do these companies compare in their approach?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Essays submitted by students should be evaluated for understanding, originality, relevance</a:t>
            </a:r>
          </a:p>
          <a:p>
            <a:pPr/>
            <a:r>
              <a:t>Warn about ethical issues: plagiarism, fabricated data etc.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The allocation of lecture time should be adjusted to the students’ needs.</a:t>
            </a:r>
          </a:p>
          <a:p>
            <a:pPr/>
            <a:r>
              <a:t>For students from non-ICT fields, make sure they become comfortable with running and modifying</a:t>
            </a:r>
          </a:p>
          <a:p>
            <a:pPr/>
            <a:r>
              <a:t>the Python and Scala examples; involve them into exploring details of the scripts.</a:t>
            </a:r>
          </a:p>
          <a:p>
            <a:pPr/>
            <a:r>
              <a:t>For students with strong ICT background, give less time for background, more for practical applications.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Telemetry still exists for professional use</a:t>
            </a:r>
          </a:p>
          <a:p>
            <a:pPr/>
            <a:r>
              <a:t>Not necessarily “Internet” of things: private communication, or not even communication (data is stored in devices then retrieved)</a:t>
            </a:r>
          </a:p>
          <a:p>
            <a:pPr/>
            <a:r>
              <a:t>Discuss e.g. meteorological data, weather stations, balloons; how much is taken over by satellites</a:t>
            </a:r>
          </a:p>
          <a:p>
            <a:pPr/>
            <a:r>
              <a:t>Many areas are now taken over by new IoT technologies, opening up to “amateurs” too.</a:t>
            </a:r>
          </a:p>
          <a:p>
            <a:pPr/>
            <a:r>
              <a:t>Choose one field; e.g. how local meteorological observation could be implemented with Arduino + simple sensors; how would that fit into the national strategy of a developing country with weak traditional scientific infrastructure?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Buzzword vs. reality: why is it hyped so relentlessly?</a:t>
            </a:r>
          </a:p>
          <a:p>
            <a:pPr/>
            <a:r>
              <a:t>Corporate vs. amateur IoT: what can be done with Arduino, cheap sensors?</a:t>
            </a:r>
          </a:p>
          <a:p>
            <a:pPr/>
            <a:r>
              <a:t>Solicit examples from students!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Compare with human-generated data sources: Internet, SNS - how are they different from IoT?</a:t>
            </a:r>
          </a:p>
          <a:p>
            <a:pPr/>
            <a:r>
              <a:t>Trends in IoT: growth, promises, threats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Assignment: essay about personal experience or interest</a:t>
            </a:r>
          </a:p>
          <a:p>
            <a:pPr/>
          </a:p>
          <a:p>
            <a:pPr/>
            <a:r>
              <a:t>Give the class 10 minutes to write up their understanding;</a:t>
            </a:r>
          </a:p>
          <a:p>
            <a:pPr/>
            <a:r>
              <a:t>use the reports to assess their needs for what topics to deal with in depth</a:t>
            </a:r>
          </a:p>
          <a:p>
            <a:pPr/>
            <a:r>
              <a:t>from Lesson 2. </a:t>
            </a:r>
          </a:p>
          <a:p>
            <a:pPr/>
          </a:p>
          <a:p>
            <a:pPr/>
            <a:r>
              <a:t>This report should not be used for grading, make it clear at</a:t>
            </a:r>
          </a:p>
          <a:p>
            <a:pPr/>
            <a:r>
              <a:t>the start; it is important to get frank and honest responses.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Fitting a regression line to a few data points is a typical well-known scenario;</a:t>
            </a:r>
          </a:p>
          <a:p>
            <a:pPr/>
            <a:r>
              <a:t>make sure everyone can recall their personal experience with this.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Continue discussing common perception of BD.</a:t>
            </a:r>
          </a:p>
          <a:p>
            <a:pPr/>
            <a:r>
              <a:t>Do students have some understanding of how BD is collected, its purpose, value?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commons.wikimedia.org/wiki/File:DARPA_Big_Data.jpg"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creativecommons.org/licenses/by-sa/4.0/legalcode"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hyperlink" Target="https://commons.wikimedia.org/wiki/File:Cda_sur_iris.jpg"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creativecommons.org/licenses/by-sa/3.0/legalcode"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s://creativecommons.org/licenses/by/2.0/legalcode"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creativecommons.org/licenses/by-sa/4.0/legalcode"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tif"/><Relationship Id="rId4" Type="http://schemas.openxmlformats.org/officeDocument/2006/relationships/hyperlink" Target="https://creativecommons.org/licenses/by-sa/4.0/legalcod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www.sersc.org/journals/IJSH/vol11_no5_2017/2.pdf"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commons.wikimedia.org/wiki/File:MITS_Test_Equipment_1973.jp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Discussion"/>
          <p:cNvSpPr txBox="1"/>
          <p:nvPr>
            <p:ph type="title"/>
          </p:nvPr>
        </p:nvSpPr>
        <p:spPr>
          <a:prstGeom prst="rect">
            <a:avLst/>
          </a:prstGeom>
        </p:spPr>
        <p:txBody>
          <a:bodyPr/>
          <a:lstStyle/>
          <a:p>
            <a:pPr lvl="1"/>
            <a:r>
              <a:t>Discussion</a:t>
            </a:r>
          </a:p>
        </p:txBody>
      </p:sp>
      <p:sp>
        <p:nvSpPr>
          <p:cNvPr id="168" name="What are the roots of the IoT revolution?…"/>
          <p:cNvSpPr txBox="1"/>
          <p:nvPr>
            <p:ph type="body" idx="1"/>
          </p:nvPr>
        </p:nvSpPr>
        <p:spPr>
          <a:prstGeom prst="rect">
            <a:avLst/>
          </a:prstGeom>
        </p:spPr>
        <p:txBody>
          <a:bodyPr/>
          <a:lstStyle/>
          <a:p>
            <a:pPr/>
            <a:r>
              <a:t>What are the roots of the IoT revolution?</a:t>
            </a:r>
          </a:p>
          <a:p>
            <a:pPr/>
            <a:r>
              <a:t>Why now? What happened recently to start it?</a:t>
            </a:r>
          </a:p>
          <a:p>
            <a:pPr/>
            <a:r>
              <a:t>Where do we see it happening? Do you know IoT around you?</a:t>
            </a:r>
          </a:p>
          <a:p>
            <a:pPr/>
            <a:r>
              <a:t>What are the trends? What comes next?</a:t>
            </a:r>
          </a:p>
          <a:p>
            <a:pPr/>
            <a:r>
              <a:t>What does it mean to you?</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From data to Big Data"/>
          <p:cNvSpPr txBox="1"/>
          <p:nvPr>
            <p:ph type="title"/>
          </p:nvPr>
        </p:nvSpPr>
        <p:spPr>
          <a:prstGeom prst="rect">
            <a:avLst/>
          </a:prstGeom>
        </p:spPr>
        <p:txBody>
          <a:bodyPr/>
          <a:lstStyle/>
          <a:p>
            <a:pPr/>
            <a:r>
              <a:t>From data to Big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Data in the sciences and technology"/>
          <p:cNvSpPr txBox="1"/>
          <p:nvPr>
            <p:ph type="title"/>
          </p:nvPr>
        </p:nvSpPr>
        <p:spPr>
          <a:prstGeom prst="rect">
            <a:avLst/>
          </a:prstGeom>
        </p:spPr>
        <p:txBody>
          <a:bodyPr/>
          <a:lstStyle/>
          <a:p>
            <a:pPr/>
            <a:r>
              <a:t>Data in the sciences and technology</a:t>
            </a:r>
          </a:p>
        </p:txBody>
      </p:sp>
      <p:pic>
        <p:nvPicPr>
          <p:cNvPr id="175" name="Picture Placeholder 2" descr="Picture Placeholder 2"/>
          <p:cNvPicPr>
            <a:picLocks noChangeAspect="1"/>
          </p:cNvPicPr>
          <p:nvPr>
            <p:ph type="pic" idx="13"/>
          </p:nvPr>
        </p:nvPicPr>
        <p:blipFill>
          <a:blip r:embed="rId3">
            <a:extLst/>
          </a:blip>
          <a:srcRect l="0" t="4380" r="0" b="4380"/>
          <a:stretch>
            <a:fillRect/>
          </a:stretch>
        </p:blipFill>
        <p:spPr>
          <a:prstGeom prst="rect">
            <a:avLst/>
          </a:prstGeom>
        </p:spPr>
      </p:pic>
      <p:sp>
        <p:nvSpPr>
          <p:cNvPr id="176" name="Image credit: Source=Originally from [http://nl.wikipedia.org nl.wikipedia]; description page is/was [http://nl.wikipedia.org/w/index.php?title=Image%3AKalibratievoorbeeld.gif here]"/>
          <p:cNvSpPr txBox="1"/>
          <p:nvPr>
            <p:ph type="body" sz="quarter" idx="1"/>
          </p:nvPr>
        </p:nvSpPr>
        <p:spPr>
          <a:prstGeom prst="rect">
            <a:avLst/>
          </a:prstGeom>
        </p:spPr>
        <p:txBody>
          <a:bodyPr/>
          <a:lstStyle>
            <a:lvl1pPr defTabSz="740663">
              <a:spcBef>
                <a:spcPts val="200"/>
              </a:spcBef>
              <a:defRPr sz="1134"/>
            </a:lvl1pPr>
          </a:lstStyle>
          <a:p>
            <a:pPr/>
            <a:r>
              <a:t>Image credit: Source=Originally from [http://nl.wikipedia.org nl.wikipedia]; description page is/was [http://nl.wikipedia.org/w/index.php?title=Image%3AKalibratievoorbeeld.gif here]</a:t>
            </a:r>
          </a:p>
        </p:txBody>
      </p:sp>
      <p:sp>
        <p:nvSpPr>
          <p:cNvPr id="177" name="Recording instrument readings: temperature vs. time, displacement vs. stress, etc.…"/>
          <p:cNvSpPr txBox="1"/>
          <p:nvPr/>
        </p:nvSpPr>
        <p:spPr>
          <a:xfrm>
            <a:off x="660060" y="5952744"/>
            <a:ext cx="6054884" cy="56591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300"/>
              </a:spcBef>
              <a:defRPr sz="1400"/>
            </a:pPr>
            <a:r>
              <a:t>Recording instrument readings: temperature vs. time, displacement vs. stress, etc.</a:t>
            </a:r>
          </a:p>
          <a:p>
            <a:pPr>
              <a:spcBef>
                <a:spcPts val="300"/>
              </a:spcBef>
              <a:defRPr sz="1400"/>
            </a:pPr>
            <a:r>
              <a:t>Usually low dimensionality, with well-understood background knowledge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Big Data: first gigabytes, now terabytes"/>
          <p:cNvSpPr txBox="1"/>
          <p:nvPr>
            <p:ph type="title"/>
          </p:nvPr>
        </p:nvSpPr>
        <p:spPr>
          <a:prstGeom prst="rect">
            <a:avLst/>
          </a:prstGeom>
        </p:spPr>
        <p:txBody>
          <a:bodyPr/>
          <a:lstStyle/>
          <a:p>
            <a:pPr/>
            <a:r>
              <a:t>Big Data: first gigabytes, now terabytes</a:t>
            </a:r>
          </a:p>
        </p:txBody>
      </p:sp>
      <p:pic>
        <p:nvPicPr>
          <p:cNvPr id="182" name="Picture Placeholder 2" descr="Picture Placeholder 2"/>
          <p:cNvPicPr>
            <a:picLocks noChangeAspect="1"/>
          </p:cNvPicPr>
          <p:nvPr>
            <p:ph type="pic" idx="13"/>
          </p:nvPr>
        </p:nvPicPr>
        <p:blipFill>
          <a:blip r:embed="rId3">
            <a:extLst/>
          </a:blip>
          <a:srcRect l="6977" t="0" r="6977" b="0"/>
          <a:stretch>
            <a:fillRect/>
          </a:stretch>
        </p:blipFill>
        <p:spPr>
          <a:prstGeom prst="rect">
            <a:avLst/>
          </a:prstGeom>
        </p:spPr>
      </p:pic>
      <p:sp>
        <p:nvSpPr>
          <p:cNvPr id="183" name="Thousands of data sources, constantly streaming new data…"/>
          <p:cNvSpPr txBox="1"/>
          <p:nvPr>
            <p:ph type="body" sz="quarter" idx="1"/>
          </p:nvPr>
        </p:nvSpPr>
        <p:spPr>
          <a:prstGeom prst="rect">
            <a:avLst/>
          </a:prstGeom>
        </p:spPr>
        <p:txBody>
          <a:bodyPr/>
          <a:lstStyle/>
          <a:p>
            <a:pPr/>
            <a:r>
              <a:t>Thousands of data sources, constantly streaming new data</a:t>
            </a:r>
          </a:p>
          <a:p>
            <a:pPr/>
            <a:r>
              <a:t>Would not fit in a single computer, cannot visualize easily, no established domain knowledge available, …</a:t>
            </a:r>
          </a:p>
        </p:txBody>
      </p:sp>
      <p:sp>
        <p:nvSpPr>
          <p:cNvPr id="184" name="• Public Domain…"/>
          <p:cNvSpPr txBox="1"/>
          <p:nvPr/>
        </p:nvSpPr>
        <p:spPr>
          <a:xfrm>
            <a:off x="7394808" y="4403249"/>
            <a:ext cx="1530591"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660">
                <a:solidFill>
                  <a:srgbClr val="0645AD"/>
                </a:solidFill>
                <a:latin typeface="+mj-lt"/>
                <a:ea typeface="+mj-ea"/>
                <a:cs typeface="+mj-cs"/>
                <a:sym typeface="Helvetica"/>
              </a:defRPr>
            </a:pPr>
            <a:r>
              <a:t>	•	</a:t>
            </a:r>
            <a:r>
              <a:rPr u="sng">
                <a:solidFill>
                  <a:srgbClr val="0000FF"/>
                </a:solidFill>
                <a:uFill>
                  <a:solidFill>
                    <a:srgbClr val="0000FF"/>
                  </a:solidFill>
                </a:uFill>
                <a:hlinkClick r:id="rId4" invalidUrl="" action="" tgtFrame="" tooltip="" history="1" highlightClick="0" endSnd="0"/>
              </a:rPr>
              <a:t>Public Domain</a:t>
            </a:r>
            <a:endParaRPr>
              <a:solidFill>
                <a:srgbClr val="3F4040"/>
              </a:solidFill>
            </a:endParaRPr>
          </a:p>
          <a:p>
            <a:pPr marL="457200" indent="-457200" defTabSz="457200">
              <a:tabLst>
                <a:tab pos="139700" algn="l"/>
                <a:tab pos="457200" algn="l"/>
              </a:tabLst>
              <a:defRPr sz="660">
                <a:solidFill>
                  <a:srgbClr val="3F4040"/>
                </a:solidFill>
                <a:latin typeface="+mj-lt"/>
                <a:ea typeface="+mj-ea"/>
                <a:cs typeface="+mj-cs"/>
                <a:sym typeface="Helvetica"/>
              </a:defRPr>
            </a:pPr>
            <a:r>
              <a:t>	•	File:DARPA Big Data.jpg</a:t>
            </a:r>
          </a:p>
          <a:p>
            <a:pPr marL="457200" indent="-457200" defTabSz="457200">
              <a:tabLst>
                <a:tab pos="139700" algn="l"/>
                <a:tab pos="457200" algn="l"/>
              </a:tabLst>
              <a:defRPr sz="660">
                <a:solidFill>
                  <a:srgbClr val="3F4040"/>
                </a:solidFill>
                <a:latin typeface="+mj-lt"/>
                <a:ea typeface="+mj-ea"/>
                <a:cs typeface="+mj-cs"/>
                <a:sym typeface="Helvetica"/>
              </a:defRPr>
            </a:pPr>
            <a:r>
              <a:t>	•	Created: 28 January 2013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Discussion"/>
          <p:cNvSpPr txBox="1"/>
          <p:nvPr>
            <p:ph type="title"/>
          </p:nvPr>
        </p:nvSpPr>
        <p:spPr>
          <a:prstGeom prst="rect">
            <a:avLst/>
          </a:prstGeom>
        </p:spPr>
        <p:txBody>
          <a:bodyPr/>
          <a:lstStyle/>
          <a:p>
            <a:pPr lvl="1"/>
            <a:r>
              <a:t>Discussion</a:t>
            </a:r>
          </a:p>
        </p:txBody>
      </p:sp>
      <p:sp>
        <p:nvSpPr>
          <p:cNvPr id="189" name="Why Big Data differs qualitatively from “small data”? Is it not just a question of quantity?…"/>
          <p:cNvSpPr txBox="1"/>
          <p:nvPr>
            <p:ph type="body" idx="1"/>
          </p:nvPr>
        </p:nvSpPr>
        <p:spPr>
          <a:prstGeom prst="rect">
            <a:avLst/>
          </a:prstGeom>
        </p:spPr>
        <p:txBody>
          <a:bodyPr/>
          <a:lstStyle/>
          <a:p>
            <a:pPr/>
            <a:r>
              <a:t>Why Big Data differs qualitatively from “small data”? Is it not just a question of quantity?</a:t>
            </a:r>
          </a:p>
          <a:p>
            <a:pPr/>
            <a:r>
              <a:t>Besides IoT, where is Big Data generated?</a:t>
            </a:r>
          </a:p>
          <a:p>
            <a:pPr/>
            <a:r>
              <a:t>Who gets BD (Big Data) from IoT devices? Can you find examples?</a:t>
            </a:r>
          </a:p>
          <a:p>
            <a:pPr/>
            <a:r>
              <a:t>What do you expect from the BD of IoT?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From statistics to AI analytics"/>
          <p:cNvSpPr txBox="1"/>
          <p:nvPr>
            <p:ph type="title"/>
          </p:nvPr>
        </p:nvSpPr>
        <p:spPr>
          <a:prstGeom prst="rect">
            <a:avLst/>
          </a:prstGeom>
        </p:spPr>
        <p:txBody>
          <a:bodyPr/>
          <a:lstStyle/>
          <a:p>
            <a:pPr/>
            <a:r>
              <a:t>From statistics to AI analytics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Descriptive statistics: analyze data for features, trends"/>
          <p:cNvSpPr txBox="1"/>
          <p:nvPr>
            <p:ph type="title"/>
          </p:nvPr>
        </p:nvSpPr>
        <p:spPr>
          <a:prstGeom prst="rect">
            <a:avLst/>
          </a:prstGeom>
        </p:spPr>
        <p:txBody>
          <a:bodyPr/>
          <a:lstStyle>
            <a:lvl1pPr defTabSz="859536">
              <a:defRPr sz="1879"/>
            </a:lvl1pPr>
          </a:lstStyle>
          <a:p>
            <a:pPr/>
            <a:r>
              <a:t>Descriptive statistics: analyze data for features, trends</a:t>
            </a:r>
          </a:p>
        </p:txBody>
      </p:sp>
      <p:pic>
        <p:nvPicPr>
          <p:cNvPr id="196" name="Picture Placeholder 2" descr="Picture Placeholder 2"/>
          <p:cNvPicPr>
            <a:picLocks noChangeAspect="1"/>
          </p:cNvPicPr>
          <p:nvPr>
            <p:ph type="pic" idx="13"/>
          </p:nvPr>
        </p:nvPicPr>
        <p:blipFill>
          <a:blip r:embed="rId3">
            <a:extLst/>
          </a:blip>
          <a:srcRect l="2113" t="0" r="2113" b="0"/>
          <a:stretch>
            <a:fillRect/>
          </a:stretch>
        </p:blipFill>
        <p:spPr>
          <a:prstGeom prst="rect">
            <a:avLst/>
          </a:prstGeom>
        </p:spPr>
      </p:pic>
      <p:sp>
        <p:nvSpPr>
          <p:cNvPr id="197" name="Image credits: Raymi Castilla (https://commons.wikimedia.org/wiki/File:Boxplot_Europe_heat_flow_vs_Moho_depth.png), https://creativecommons.org/licenses/by-sa/4.0/legalcode"/>
          <p:cNvSpPr txBox="1"/>
          <p:nvPr>
            <p:ph type="body" sz="quarter" idx="1"/>
          </p:nvPr>
        </p:nvSpPr>
        <p:spPr>
          <a:prstGeom prst="rect">
            <a:avLst/>
          </a:prstGeom>
        </p:spPr>
        <p:txBody>
          <a:bodyPr/>
          <a:lstStyle/>
          <a:p>
            <a:pPr/>
            <a:r>
              <a:t>Image credits: Raymi Castilla (https://commons.wikimedia.org/wiki/File:Boxplot_Europe_heat_flow_vs_Moho_depth.png),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198" name="Data is collected, cleaned, visualized, inspected.…"/>
          <p:cNvSpPr txBox="1"/>
          <p:nvPr/>
        </p:nvSpPr>
        <p:spPr>
          <a:xfrm>
            <a:off x="800522" y="6113779"/>
            <a:ext cx="502294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Data is collected, cleaned, visualized, inspected.</a:t>
            </a:r>
          </a:p>
          <a:p>
            <a:pPr/>
            <a:r>
              <a:t>Based on fitting observations to probabilistic models.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Clustering in statistics"/>
          <p:cNvSpPr txBox="1"/>
          <p:nvPr>
            <p:ph type="title"/>
          </p:nvPr>
        </p:nvSpPr>
        <p:spPr>
          <a:prstGeom prst="rect">
            <a:avLst/>
          </a:prstGeom>
        </p:spPr>
        <p:txBody>
          <a:bodyPr/>
          <a:lstStyle/>
          <a:p>
            <a:pPr/>
            <a:r>
              <a:t>Clustering in statistics</a:t>
            </a:r>
          </a:p>
        </p:txBody>
      </p:sp>
      <p:pic>
        <p:nvPicPr>
          <p:cNvPr id="203" name="Picture Placeholder 2" descr="Picture Placeholder 2"/>
          <p:cNvPicPr>
            <a:picLocks noChangeAspect="1"/>
          </p:cNvPicPr>
          <p:nvPr>
            <p:ph type="pic" idx="13"/>
          </p:nvPr>
        </p:nvPicPr>
        <p:blipFill>
          <a:blip r:embed="rId3">
            <a:extLst/>
          </a:blip>
          <a:srcRect l="3455" t="0" r="3455" b="0"/>
          <a:stretch>
            <a:fillRect/>
          </a:stretch>
        </p:blipFill>
        <p:spPr>
          <a:prstGeom prst="rect">
            <a:avLst/>
          </a:prstGeom>
        </p:spPr>
      </p:pic>
      <p:sp>
        <p:nvSpPr>
          <p:cNvPr id="204" name="The “IRIS” dataset: two factors allow separation of observations into 3 classes.…"/>
          <p:cNvSpPr txBox="1"/>
          <p:nvPr>
            <p:ph type="body" sz="quarter" idx="1"/>
          </p:nvPr>
        </p:nvSpPr>
        <p:spPr>
          <a:prstGeom prst="rect">
            <a:avLst/>
          </a:prstGeom>
        </p:spPr>
        <p:txBody>
          <a:bodyPr/>
          <a:lstStyle/>
          <a:p>
            <a:pPr/>
            <a:r>
              <a:t>The “IRIS” dataset: two factors allow separation of observations into 3 classes.</a:t>
            </a:r>
          </a:p>
          <a:p>
            <a:pPr/>
            <a:r>
              <a:t>This kind of analysis was usually done interactively and iteratively.</a:t>
            </a:r>
          </a:p>
        </p:txBody>
      </p:sp>
      <p:sp>
        <p:nvSpPr>
          <p:cNvPr id="205" name="• Public Domainview terms…"/>
          <p:cNvSpPr txBox="1"/>
          <p:nvPr/>
        </p:nvSpPr>
        <p:spPr>
          <a:xfrm>
            <a:off x="7290982" y="4373879"/>
            <a:ext cx="1619037"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660">
                <a:solidFill>
                  <a:srgbClr val="0645AD"/>
                </a:solidFill>
                <a:latin typeface="+mj-lt"/>
                <a:ea typeface="+mj-ea"/>
                <a:cs typeface="+mj-cs"/>
                <a:sym typeface="Helvetica"/>
              </a:defRPr>
            </a:pPr>
            <a:r>
              <a:t>	•	</a:t>
            </a:r>
            <a:r>
              <a:rPr u="sng">
                <a:solidFill>
                  <a:srgbClr val="0000FF"/>
                </a:solidFill>
                <a:uFill>
                  <a:solidFill>
                    <a:srgbClr val="0000FF"/>
                  </a:solidFill>
                </a:uFill>
                <a:hlinkClick r:id="rId4" invalidUrl="" action="" tgtFrame="" tooltip="" history="1" highlightClick="0" endSnd="0"/>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660">
                <a:solidFill>
                  <a:srgbClr val="3F4040"/>
                </a:solidFill>
                <a:latin typeface="+mj-lt"/>
                <a:ea typeface="+mj-ea"/>
                <a:cs typeface="+mj-cs"/>
                <a:sym typeface="Helvetica"/>
              </a:defRPr>
            </a:pPr>
            <a:r>
              <a:t>	•	File:Cda sur iris.jpg</a:t>
            </a:r>
          </a:p>
          <a:p>
            <a:pPr marL="457200" indent="-457200" defTabSz="457200">
              <a:tabLst>
                <a:tab pos="139700" algn="l"/>
                <a:tab pos="457200" algn="l"/>
              </a:tabLst>
              <a:defRPr sz="660">
                <a:solidFill>
                  <a:srgbClr val="3F4040"/>
                </a:solidFill>
                <a:latin typeface="+mj-lt"/>
                <a:ea typeface="+mj-ea"/>
                <a:cs typeface="+mj-cs"/>
                <a:sym typeface="Helvetica"/>
              </a:defRPr>
            </a:pPr>
            <a:r>
              <a:t>	•	Created: 14 December 2006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Data explosion! How to deal with it?"/>
          <p:cNvSpPr txBox="1"/>
          <p:nvPr>
            <p:ph type="title"/>
          </p:nvPr>
        </p:nvSpPr>
        <p:spPr>
          <a:prstGeom prst="rect">
            <a:avLst/>
          </a:prstGeom>
        </p:spPr>
        <p:txBody>
          <a:bodyPr/>
          <a:lstStyle/>
          <a:p>
            <a:pPr/>
            <a:r>
              <a:t>Data explosion! How to deal with it?</a:t>
            </a:r>
          </a:p>
        </p:txBody>
      </p:sp>
      <p:pic>
        <p:nvPicPr>
          <p:cNvPr id="210"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11" name="Image credits: Myworkforwiki (https://commons.wikimedia.org/wiki/File:Hilbert_InfoGrowth.png), „Hilbert InfoGrowth“, https://creativecommons.org/licenses/by-sa/3.0/legalcode"/>
          <p:cNvSpPr txBox="1"/>
          <p:nvPr>
            <p:ph type="body" sz="quarter" idx="1"/>
          </p:nvPr>
        </p:nvSpPr>
        <p:spPr>
          <a:prstGeom prst="rect">
            <a:avLst/>
          </a:prstGeom>
        </p:spPr>
        <p:txBody>
          <a:bodyPr/>
          <a:lstStyle/>
          <a:p>
            <a:pPr/>
            <a:r>
              <a:t>Image credits: Myworkforwiki (https://commons.wikimedia.org/wiki/File:Hilbert_InfoGrowth.png), „Hilbert InfoGrowth“, </a:t>
            </a:r>
            <a:r>
              <a:rPr u="sng">
                <a:solidFill>
                  <a:srgbClr val="0000FF"/>
                </a:solidFill>
                <a:uFill>
                  <a:solidFill>
                    <a:srgbClr val="0000FF"/>
                  </a:solidFill>
                </a:uFill>
                <a:hlinkClick r:id="rId4" invalidUrl="" action="" tgtFrame="" tooltip="" history="1" highlightClick="0" endSnd="0"/>
              </a:rPr>
              <a:t>https://creativecommons.org/licenses/by-sa/3.0/legalcode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Example of “big data”: how to fit into statistics?"/>
          <p:cNvSpPr txBox="1"/>
          <p:nvPr>
            <p:ph type="title"/>
          </p:nvPr>
        </p:nvSpPr>
        <p:spPr>
          <a:prstGeom prst="rect">
            <a:avLst/>
          </a:prstGeom>
        </p:spPr>
        <p:txBody>
          <a:bodyPr/>
          <a:lstStyle/>
          <a:p>
            <a:pPr/>
            <a:r>
              <a:t>Example of “big data”: how to fit into statistics?</a:t>
            </a:r>
          </a:p>
        </p:txBody>
      </p:sp>
      <p:pic>
        <p:nvPicPr>
          <p:cNvPr id="216" name="Picture Placeholder 2" descr="Picture Placeholder 2"/>
          <p:cNvPicPr>
            <a:picLocks noChangeAspect="1"/>
          </p:cNvPicPr>
          <p:nvPr>
            <p:ph type="pic" idx="13"/>
          </p:nvPr>
        </p:nvPicPr>
        <p:blipFill>
          <a:blip r:embed="rId3">
            <a:extLst/>
          </a:blip>
          <a:srcRect l="2858" t="5411" r="2858" b="696"/>
          <a:stretch>
            <a:fillRect/>
          </a:stretch>
        </p:blipFill>
        <p:spPr>
          <a:prstGeom prst="rect">
            <a:avLst/>
          </a:prstGeom>
        </p:spPr>
      </p:pic>
      <p:sp>
        <p:nvSpPr>
          <p:cNvPr id="217" name="Image credits: Fernanda B. Viégas (https://commons.wikimedia.org/wiki/File:Viegas-UserActivityonWikipedia.gif), „Viegas-UserActivityonWikipedia“, https://creativecommons.org/licenses/by/2.0/legalcode"/>
          <p:cNvSpPr txBox="1"/>
          <p:nvPr>
            <p:ph type="body" sz="quarter" idx="1"/>
          </p:nvPr>
        </p:nvSpPr>
        <p:spPr>
          <a:prstGeom prst="rect">
            <a:avLst/>
          </a:prstGeom>
        </p:spPr>
        <p:txBody>
          <a:bodyPr/>
          <a:lstStyle/>
          <a:p>
            <a:pPr defTabSz="905255">
              <a:defRPr sz="1386"/>
            </a:pPr>
            <a:r>
              <a:t> Image credits: Fernanda B. Viégas (https://commons.wikimedia.org/wiki/File:Viegas-UserActivityonWikipedia.gif), „Viegas-UserActivityonWikipedia“, </a:t>
            </a:r>
            <a:r>
              <a:rPr u="sng">
                <a:solidFill>
                  <a:srgbClr val="0000FF"/>
                </a:solidFill>
                <a:uFill>
                  <a:solidFill>
                    <a:srgbClr val="0000FF"/>
                  </a:solidFill>
                </a:uFill>
                <a:hlinkClick r:id="rId4" invalidUrl="" action="" tgtFrame="" tooltip="" history="1" highlightClick="0" endSnd="0"/>
              </a:rPr>
              <a:t>https://creativecommons.org/licenses/by/2.0/legalcode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Lecture 1: Introduction"/>
          <p:cNvSpPr txBox="1"/>
          <p:nvPr>
            <p:ph type="title"/>
          </p:nvPr>
        </p:nvSpPr>
        <p:spPr>
          <a:prstGeom prst="rect">
            <a:avLst/>
          </a:prstGeom>
        </p:spPr>
        <p:txBody>
          <a:bodyPr/>
          <a:lstStyle/>
          <a:p>
            <a:pPr/>
            <a:r>
              <a:t>Lecture 1: Introduction</a:t>
            </a:r>
          </a:p>
        </p:txBody>
      </p:sp>
      <p:sp>
        <p:nvSpPr>
          <p:cNvPr id="128" name="Outline of the course…"/>
          <p:cNvSpPr txBox="1"/>
          <p:nvPr>
            <p:ph type="body" idx="1"/>
          </p:nvPr>
        </p:nvSpPr>
        <p:spPr>
          <a:prstGeom prst="rect">
            <a:avLst/>
          </a:prstGeom>
        </p:spPr>
        <p:txBody>
          <a:bodyPr/>
          <a:lstStyle/>
          <a:p>
            <a:pPr/>
            <a:r>
              <a:t>Outline of the course</a:t>
            </a:r>
          </a:p>
          <a:p>
            <a:pPr/>
            <a:r>
              <a:t>From telemetry to IoT</a:t>
            </a:r>
          </a:p>
          <a:p>
            <a:pPr/>
            <a:r>
              <a:t>From data to Big Data</a:t>
            </a:r>
          </a:p>
          <a:p>
            <a:pPr/>
            <a:r>
              <a:t>From statistics to AI analytics</a:t>
            </a:r>
          </a:p>
          <a:p>
            <a:pPr/>
            <a:r>
              <a:t>Motivations and use cases</a:t>
            </a:r>
          </a:p>
          <a:p>
            <a:pPr/>
            <a:r>
              <a:t>State of art in frameworks, tools, services</a:t>
            </a:r>
          </a:p>
          <a:p>
            <a:pPr/>
            <a:r>
              <a:t>Topics for study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One approach: 3D topographic model"/>
          <p:cNvSpPr txBox="1"/>
          <p:nvPr>
            <p:ph type="title"/>
          </p:nvPr>
        </p:nvSpPr>
        <p:spPr>
          <a:xfrm>
            <a:off x="1792288" y="4711700"/>
            <a:ext cx="5486401" cy="493713"/>
          </a:xfrm>
          <a:prstGeom prst="rect">
            <a:avLst/>
          </a:prstGeom>
        </p:spPr>
        <p:txBody>
          <a:bodyPr/>
          <a:lstStyle/>
          <a:p>
            <a:pPr/>
            <a:r>
              <a:t>One approach: 3D topographic model</a:t>
            </a:r>
          </a:p>
        </p:txBody>
      </p:sp>
      <p:pic>
        <p:nvPicPr>
          <p:cNvPr id="222" name="Picture Placeholder 2" descr="Picture Placeholder 2"/>
          <p:cNvPicPr>
            <a:picLocks noChangeAspect="1"/>
          </p:cNvPicPr>
          <p:nvPr>
            <p:ph type="pic" idx="13"/>
          </p:nvPr>
        </p:nvPicPr>
        <p:blipFill>
          <a:blip r:embed="rId3">
            <a:extLst/>
          </a:blip>
          <a:srcRect l="938" t="0" r="938" b="0"/>
          <a:stretch>
            <a:fillRect/>
          </a:stretch>
        </p:blipFill>
        <p:spPr>
          <a:prstGeom prst="rect">
            <a:avLst/>
          </a:prstGeom>
        </p:spPr>
      </p:pic>
      <p:sp>
        <p:nvSpPr>
          <p:cNvPr id="223" name="Image credits: Bjoertvedt (https://commons.wikimedia.org/wiki/File:Harvard-Telenor_topographic_3D_model_mobile_calling_patterns_pakistan_IMG_7743_dengue_fever_2013.JPG), https://creativecommons.org/licenses/by-sa/4.0/legalcode"/>
          <p:cNvSpPr txBox="1"/>
          <p:nvPr>
            <p:ph type="body" sz="quarter" idx="1"/>
          </p:nvPr>
        </p:nvSpPr>
        <p:spPr>
          <a:xfrm>
            <a:off x="1792288" y="5138737"/>
            <a:ext cx="5486401" cy="804863"/>
          </a:xfrm>
          <a:prstGeom prst="rect">
            <a:avLst/>
          </a:prstGeom>
        </p:spPr>
        <p:txBody>
          <a:bodyPr/>
          <a:lstStyle/>
          <a:p>
            <a:pPr defTabSz="822959">
              <a:defRPr sz="1260"/>
            </a:pPr>
            <a:r>
              <a:t>Image credits: Bjoertvedt (https://commons.wikimedia.org/wiki/File:Harvard-Telenor_topographic_3D_model_mobile_calling_patterns_pakistan_IMG_7743_dengue_fever_2013.JPG),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224" name="3D topographic modellation of the mobile calling patterns in a Pakistani district during the dengue fever outbreak in 2013. Part of a Harvard University - Telenor big data research project. Mobile phone records may predict epidemics of mosquito-borne dengue virus"/>
          <p:cNvSpPr txBox="1"/>
          <p:nvPr/>
        </p:nvSpPr>
        <p:spPr>
          <a:xfrm>
            <a:off x="98339" y="5732779"/>
            <a:ext cx="8947322" cy="929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3D topographic modellation of the mobile calling patterns in a Pakistani district during the dengue fever outbreak in 2013. Part of a Harvard University - Telenor big data research project. Mobile phone records may predict epidemics of mosquito-borne dengue virus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Biggest challenge: human analysis can’t keep up"/>
          <p:cNvSpPr txBox="1"/>
          <p:nvPr>
            <p:ph type="title"/>
          </p:nvPr>
        </p:nvSpPr>
        <p:spPr>
          <a:prstGeom prst="rect">
            <a:avLst/>
          </a:prstGeom>
        </p:spPr>
        <p:txBody>
          <a:bodyPr/>
          <a:lstStyle/>
          <a:p>
            <a:pPr/>
            <a:r>
              <a:t>Biggest challenge: human analysis can’t keep up</a:t>
            </a:r>
          </a:p>
        </p:txBody>
      </p:sp>
      <p:pic>
        <p:nvPicPr>
          <p:cNvPr id="229" name="Picture Placeholder 2" descr="Picture Placeholder 2"/>
          <p:cNvPicPr>
            <a:picLocks noChangeAspect="1"/>
          </p:cNvPicPr>
          <p:nvPr>
            <p:ph type="pic" idx="13"/>
          </p:nvPr>
        </p:nvPicPr>
        <p:blipFill>
          <a:blip r:embed="rId3">
            <a:extLst/>
          </a:blip>
          <a:srcRect l="0" t="31790" r="665" b="16455"/>
          <a:stretch>
            <a:fillRect/>
          </a:stretch>
        </p:blipFill>
        <p:spPr>
          <a:xfrm>
            <a:off x="1828800" y="612775"/>
            <a:ext cx="5449889" cy="4114800"/>
          </a:xfrm>
          <a:prstGeom prst="rect">
            <a:avLst/>
          </a:prstGeom>
        </p:spPr>
      </p:pic>
      <p:sp>
        <p:nvSpPr>
          <p:cNvPr id="230" name="Image credits: François-Dominique (https://commons.wikimedia.org/wiki/File:Mldemos3.png), https://creativecommons.org/licenses/by-sa/4.0/legalcode"/>
          <p:cNvSpPr txBox="1"/>
          <p:nvPr>
            <p:ph type="body" sz="quarter" idx="1"/>
          </p:nvPr>
        </p:nvSpPr>
        <p:spPr>
          <a:prstGeom prst="rect">
            <a:avLst/>
          </a:prstGeom>
        </p:spPr>
        <p:txBody>
          <a:bodyPr/>
          <a:lstStyle/>
          <a:p>
            <a:pPr/>
            <a:r>
              <a:t>Image credits: François-Dominique (https://commons.wikimedia.org/wiki/File:Mldemos3.png),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231" name="Classifiers, predictors, cluster detectors, anomaly detectors…"/>
          <p:cNvSpPr txBox="1"/>
          <p:nvPr/>
        </p:nvSpPr>
        <p:spPr>
          <a:xfrm>
            <a:off x="483022" y="6101079"/>
            <a:ext cx="5826062"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Classifiers, predictors, cluster detectors, anomaly detectors</a:t>
            </a:r>
          </a:p>
          <a:p>
            <a:pPr/>
            <a:r>
              <a:t>created (hopefully!…) automatically, without human guidance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Discussion"/>
          <p:cNvSpPr txBox="1"/>
          <p:nvPr>
            <p:ph type="title"/>
          </p:nvPr>
        </p:nvSpPr>
        <p:spPr>
          <a:prstGeom prst="rect">
            <a:avLst/>
          </a:prstGeom>
        </p:spPr>
        <p:txBody>
          <a:bodyPr/>
          <a:lstStyle/>
          <a:p>
            <a:pPr lvl="1"/>
            <a:r>
              <a:t>Discussion</a:t>
            </a:r>
          </a:p>
        </p:txBody>
      </p:sp>
      <p:sp>
        <p:nvSpPr>
          <p:cNvPr id="236" name="What do we want from AI (Artificial Intelligence) for BD (Big Data) analytics?…"/>
          <p:cNvSpPr txBox="1"/>
          <p:nvPr>
            <p:ph type="body" idx="1"/>
          </p:nvPr>
        </p:nvSpPr>
        <p:spPr>
          <a:prstGeom prst="rect">
            <a:avLst/>
          </a:prstGeom>
        </p:spPr>
        <p:txBody>
          <a:bodyPr/>
          <a:lstStyle/>
          <a:p>
            <a:pPr/>
            <a:r>
              <a:t>What do we want from AI (Artificial Intelligence) for BD (Big Data) analytics?</a:t>
            </a:r>
          </a:p>
          <a:p>
            <a:pPr/>
            <a:r>
              <a:t>Why classical statistics has limitations in dealing with BD?</a:t>
            </a:r>
          </a:p>
          <a:p>
            <a:pPr/>
            <a:r>
              <a:t>What other applications of AI are around us?</a:t>
            </a:r>
          </a:p>
          <a:p>
            <a:pPr/>
            <a:r>
              <a:t>What are the social, economical, and ethical implications of AI?</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Motivations and use cases"/>
          <p:cNvSpPr txBox="1"/>
          <p:nvPr>
            <p:ph type="title"/>
          </p:nvPr>
        </p:nvSpPr>
        <p:spPr>
          <a:prstGeom prst="rect">
            <a:avLst/>
          </a:prstGeom>
        </p:spPr>
        <p:txBody>
          <a:bodyPr/>
          <a:lstStyle/>
          <a:p>
            <a:pPr/>
            <a:r>
              <a:t>Motivations and use cases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IoT + BD in Healthcare"/>
          <p:cNvSpPr txBox="1"/>
          <p:nvPr>
            <p:ph type="title"/>
          </p:nvPr>
        </p:nvSpPr>
        <p:spPr>
          <a:prstGeom prst="rect">
            <a:avLst/>
          </a:prstGeom>
        </p:spPr>
        <p:txBody>
          <a:bodyPr/>
          <a:lstStyle/>
          <a:p>
            <a:pPr/>
            <a:r>
              <a:t>IoT + BD in Healthcare</a:t>
            </a:r>
          </a:p>
        </p:txBody>
      </p:sp>
      <p:sp>
        <p:nvSpPr>
          <p:cNvPr id="241" name="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
          <p:cNvSpPr txBox="1"/>
          <p:nvPr>
            <p:ph type="body" sz="half" idx="1"/>
          </p:nvPr>
        </p:nvSpPr>
        <p:spPr>
          <a:xfrm>
            <a:off x="457200" y="1535112"/>
            <a:ext cx="8034288" cy="2140695"/>
          </a:xfrm>
          <a:prstGeom prst="rect">
            <a:avLst/>
          </a:prstGeom>
        </p:spPr>
        <p:txBody>
          <a:bodyPr/>
          <a:lstStyle>
            <a:lvl1pPr defTabSz="859536">
              <a:defRPr sz="2256"/>
            </a:lvl1pPr>
          </a:lstStyle>
          <a:p>
            <a:pPr/>
            <a:r>
              <a:t>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a:t>
            </a:r>
          </a:p>
        </p:txBody>
      </p:sp>
      <p:sp>
        <p:nvSpPr>
          <p:cNvPr id="242" name="… early studies found that this access to realtime data was able to reduce the number of people with uncontrolled asthma (or those not regularly using inhalers) by 50 percent."/>
          <p:cNvSpPr txBox="1"/>
          <p:nvPr/>
        </p:nvSpPr>
        <p:spPr>
          <a:xfrm>
            <a:off x="457200" y="3884612"/>
            <a:ext cx="8034288" cy="124643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spcBef>
                <a:spcPts val="500"/>
              </a:spcBef>
              <a:defRPr b="1" sz="2400"/>
            </a:pPr>
            <a:r>
              <a:t>… early studies found that this access to realtime data was able to </a:t>
            </a:r>
            <a:r>
              <a:rPr>
                <a:solidFill>
                  <a:srgbClr val="FF2600"/>
                </a:solidFill>
              </a:rPr>
              <a:t>reduce the number of people with uncontrolled asthma (or those not regularly using inhalers) by 50 percent.</a:t>
            </a:r>
          </a:p>
        </p:txBody>
      </p:sp>
      <p:sp>
        <p:nvSpPr>
          <p:cNvPr id="243" name="https://techcrunch.com/2013/04/05/asthmapolis-wants-to-hack-the-inhaler-and-help-26-million-americans-better-track-and-manage-their-asthma/"/>
          <p:cNvSpPr txBox="1"/>
          <p:nvPr/>
        </p:nvSpPr>
        <p:spPr>
          <a:xfrm>
            <a:off x="696058" y="5643879"/>
            <a:ext cx="775188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https://techcrunch.com/2013/04/05/asthmapolis-wants-to-hack-the-inhaler-and-help-26-million-americans-better-track-and-manage-their-asthma/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Plant disease detection and prediction"/>
          <p:cNvSpPr txBox="1"/>
          <p:nvPr>
            <p:ph type="title"/>
          </p:nvPr>
        </p:nvSpPr>
        <p:spPr>
          <a:xfrm>
            <a:off x="1785888" y="4876800"/>
            <a:ext cx="5486401" cy="566738"/>
          </a:xfrm>
          <a:prstGeom prst="rect">
            <a:avLst/>
          </a:prstGeom>
        </p:spPr>
        <p:txBody>
          <a:bodyPr/>
          <a:lstStyle/>
          <a:p>
            <a:pPr/>
            <a:r>
              <a:t>Plant disease detection and prediction</a:t>
            </a:r>
          </a:p>
        </p:txBody>
      </p:sp>
      <p:pic>
        <p:nvPicPr>
          <p:cNvPr id="248" name="Picture Placeholder 2" descr="Picture Placeholder 2"/>
          <p:cNvPicPr>
            <a:picLocks noChangeAspect="1"/>
          </p:cNvPicPr>
          <p:nvPr>
            <p:ph type="pic" idx="13"/>
          </p:nvPr>
        </p:nvPicPr>
        <p:blipFill>
          <a:blip r:embed="rId3">
            <a:extLst/>
          </a:blip>
          <a:srcRect l="1326" t="8695" r="53749" b="54805"/>
          <a:stretch>
            <a:fillRect/>
          </a:stretch>
        </p:blipFill>
        <p:spPr>
          <a:xfrm>
            <a:off x="1938288" y="1180190"/>
            <a:ext cx="5181701" cy="1788048"/>
          </a:xfrm>
          <a:prstGeom prst="rect">
            <a:avLst/>
          </a:prstGeom>
        </p:spPr>
      </p:pic>
      <p:sp>
        <p:nvSpPr>
          <p:cNvPr id="249" name="Date palms in Algeria are threatened by the “white scale” pest.…"/>
          <p:cNvSpPr txBox="1"/>
          <p:nvPr>
            <p:ph type="body" sz="quarter" idx="1"/>
          </p:nvPr>
        </p:nvSpPr>
        <p:spPr>
          <a:prstGeom prst="rect">
            <a:avLst/>
          </a:prstGeom>
        </p:spPr>
        <p:txBody>
          <a:bodyPr/>
          <a:lstStyle/>
          <a:p>
            <a:pPr/>
            <a:r>
              <a:t>Date palms in Algeria are threatened by the “white scale” pest.</a:t>
            </a:r>
          </a:p>
          <a:p>
            <a:pPr/>
            <a:r>
              <a:t>Image classification with AI detects infections, IoT sensor data helps analyze environmental conditions promoting infections.</a:t>
            </a:r>
          </a:p>
        </p:txBody>
      </p:sp>
      <p:pic>
        <p:nvPicPr>
          <p:cNvPr id="250" name="Picture Placeholder 2" descr="Picture Placeholder 2"/>
          <p:cNvPicPr>
            <a:picLocks noChangeAspect="1"/>
          </p:cNvPicPr>
          <p:nvPr/>
        </p:nvPicPr>
        <p:blipFill>
          <a:blip r:embed="rId3">
            <a:extLst/>
          </a:blip>
          <a:srcRect l="54489" t="8505" r="1689" b="53932"/>
          <a:stretch>
            <a:fillRect/>
          </a:stretch>
        </p:blipFill>
        <p:spPr>
          <a:xfrm>
            <a:off x="1945432" y="2981862"/>
            <a:ext cx="5167347" cy="1881161"/>
          </a:xfrm>
          <a:prstGeom prst="rect">
            <a:avLst/>
          </a:prstGeom>
          <a:ln w="12700">
            <a:miter lim="400000"/>
          </a:ln>
        </p:spPr>
      </p:pic>
      <p:sp>
        <p:nvSpPr>
          <p:cNvPr id="251" name="IoT + BD in Agriculture"/>
          <p:cNvSpPr txBox="1"/>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defRPr sz="4400"/>
            </a:lvl1pPr>
          </a:lstStyle>
          <a:p>
            <a:pPr/>
            <a:r>
              <a:t>IoT + BD in Agriculture</a:t>
            </a:r>
          </a:p>
        </p:txBody>
      </p:sp>
      <p:sp>
        <p:nvSpPr>
          <p:cNvPr id="252" name="Tech4Dev 2018 Lausanne…"/>
          <p:cNvSpPr txBox="1"/>
          <p:nvPr/>
        </p:nvSpPr>
        <p:spPr>
          <a:xfrm>
            <a:off x="146996" y="6107429"/>
            <a:ext cx="5319408"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just" defTabSz="449580">
              <a:defRPr sz="1100">
                <a:uFill>
                  <a:solidFill>
                    <a:srgbClr val="000000"/>
                  </a:solidFill>
                </a:uFill>
              </a:defRPr>
            </a:pPr>
            <a:r>
              <a:t>Tech4Dev 2018 Lausanne</a:t>
            </a:r>
          </a:p>
          <a:p>
            <a:pPr algn="just" defTabSz="449580">
              <a:defRPr sz="1100">
                <a:uFill>
                  <a:solidFill>
                    <a:srgbClr val="000000"/>
                  </a:solidFill>
                </a:uFill>
              </a:defRPr>
            </a:pPr>
            <a:r>
              <a:rPr b="1" sz="1200">
                <a:solidFill>
                  <a:srgbClr val="4C4C4C"/>
                </a:solidFill>
                <a:uFill>
                  <a:solidFill>
                    <a:srgbClr val="4C4C4C"/>
                  </a:solidFill>
                </a:uFill>
                <a:latin typeface="Times New Roman"/>
                <a:ea typeface="Times New Roman"/>
                <a:cs typeface="Times New Roman"/>
                <a:sym typeface="Times New Roman"/>
              </a:rPr>
              <a:t>IoT and AI Methods for Plant Disease Detection in Developing Countries </a:t>
            </a:r>
            <a:endParaRPr b="1" sz="1200">
              <a:solidFill>
                <a:srgbClr val="4C4C4C"/>
              </a:solidFill>
              <a:uFill>
                <a:solidFill>
                  <a:srgbClr val="4C4C4C"/>
                </a:solidFill>
              </a:uFill>
              <a:latin typeface="Times New Roman"/>
              <a:ea typeface="Times New Roman"/>
              <a:cs typeface="Times New Roman"/>
              <a:sym typeface="Times New Roman"/>
            </a:endParaRPr>
          </a:p>
          <a:p>
            <a:pPr algn="just" defTabSz="449580">
              <a:defRPr sz="1100">
                <a:uFill>
                  <a:solidFill>
                    <a:srgbClr val="000000"/>
                  </a:solidFill>
                </a:uFill>
              </a:defRPr>
            </a:pPr>
            <a:r>
              <a:rPr b="1" sz="1000">
                <a:solidFill>
                  <a:srgbClr val="4C4C4C"/>
                </a:solidFill>
                <a:uFill>
                  <a:solidFill>
                    <a:srgbClr val="4C4C4C"/>
                  </a:solidFill>
                </a:uFill>
                <a:latin typeface="Times New Roman"/>
                <a:ea typeface="Times New Roman"/>
                <a:cs typeface="Times New Roman"/>
                <a:sym typeface="Times New Roman"/>
              </a:rPr>
              <a:t>Sandor Markon</a:t>
            </a:r>
            <a:r>
              <a:rPr b="1" baseline="31999" sz="1000">
                <a:solidFill>
                  <a:srgbClr val="4C4C4C"/>
                </a:solidFill>
                <a:uFill>
                  <a:solidFill>
                    <a:srgbClr val="4C4C4C"/>
                  </a:solidFill>
                </a:uFill>
                <a:latin typeface="Times New Roman"/>
                <a:ea typeface="Times New Roman"/>
                <a:cs typeface="Times New Roman"/>
                <a:sym typeface="Times New Roman"/>
              </a:rPr>
              <a:t>1</a:t>
            </a:r>
            <a:r>
              <a:rPr b="1" sz="1000">
                <a:solidFill>
                  <a:srgbClr val="4C4C4C"/>
                </a:solidFill>
                <a:uFill>
                  <a:solidFill>
                    <a:srgbClr val="4C4C4C"/>
                  </a:solidFill>
                </a:uFill>
                <a:latin typeface="Times New Roman"/>
                <a:ea typeface="Times New Roman"/>
                <a:cs typeface="Times New Roman"/>
                <a:sym typeface="Times New Roman"/>
              </a:rPr>
              <a:t>,  </a:t>
            </a:r>
            <a:r>
              <a:rPr sz="1000">
                <a:solidFill>
                  <a:srgbClr val="4C4C4C"/>
                </a:solidFill>
                <a:uFill>
                  <a:solidFill>
                    <a:srgbClr val="4C4C4C"/>
                  </a:solidFill>
                </a:uFill>
                <a:latin typeface="Times New Roman"/>
                <a:ea typeface="Times New Roman"/>
                <a:cs typeface="Times New Roman"/>
                <a:sym typeface="Times New Roman"/>
              </a:rPr>
              <a:t>Hadjer </a:t>
            </a:r>
            <a:r>
              <a:rPr sz="1000">
                <a:solidFill>
                  <a:srgbClr val="4C4C4C"/>
                </a:solidFill>
                <a:uFill>
                  <a:solidFill>
                    <a:srgbClr val="4C4C4C"/>
                  </a:solidFill>
                </a:uFill>
                <a:latin typeface="Times New Roman"/>
                <a:ea typeface="Times New Roman"/>
                <a:cs typeface="Times New Roman"/>
                <a:sym typeface="Times New Roman"/>
              </a:rPr>
              <a:t>Hamaidi</a:t>
            </a:r>
            <a:r>
              <a:rPr b="1" baseline="31999" sz="1000">
                <a:solidFill>
                  <a:srgbClr val="4C4C4C"/>
                </a:solidFill>
                <a:uFill>
                  <a:solidFill>
                    <a:srgbClr val="4C4C4C"/>
                  </a:solidFill>
                </a:uFill>
                <a:latin typeface="Times New Roman"/>
                <a:ea typeface="Times New Roman"/>
                <a:cs typeface="Times New Roman"/>
                <a:sym typeface="Times New Roman"/>
              </a:rPr>
              <a:t>1</a:t>
            </a:r>
            <a:r>
              <a:rPr sz="1000">
                <a:solidFill>
                  <a:srgbClr val="4C4C4C"/>
                </a:solidFill>
                <a:uFill>
                  <a:solidFill>
                    <a:srgbClr val="4C4C4C"/>
                  </a:solidFill>
                </a:uFill>
                <a:latin typeface="Times New Roman"/>
                <a:ea typeface="Times New Roman"/>
                <a:cs typeface="Times New Roman"/>
                <a:sym typeface="Times New Roman"/>
              </a:rPr>
              <a:t>, Tun Tun</a:t>
            </a:r>
            <a:r>
              <a:t> </a:t>
            </a:r>
            <a:r>
              <a:rPr sz="1000">
                <a:solidFill>
                  <a:srgbClr val="4C4C4C"/>
                </a:solidFill>
                <a:uFill>
                  <a:solidFill>
                    <a:srgbClr val="4C4C4C"/>
                  </a:solidFill>
                </a:uFill>
                <a:latin typeface="Times New Roman"/>
                <a:ea typeface="Times New Roman"/>
                <a:cs typeface="Times New Roman"/>
                <a:sym typeface="Times New Roman"/>
              </a:rPr>
              <a:t>Win</a:t>
            </a:r>
            <a:r>
              <a:rPr b="1" baseline="31999" sz="1000">
                <a:solidFill>
                  <a:srgbClr val="4C4C4C"/>
                </a:solidFill>
                <a:uFill>
                  <a:solidFill>
                    <a:srgbClr val="4C4C4C"/>
                  </a:solidFill>
                </a:uFill>
                <a:latin typeface="Times New Roman"/>
                <a:ea typeface="Times New Roman"/>
                <a:cs typeface="Times New Roman"/>
                <a:sym typeface="Times New Roman"/>
              </a:rPr>
              <a:t>1</a:t>
            </a:r>
            <a:r>
              <a:rPr sz="1000">
                <a:solidFill>
                  <a:srgbClr val="4C4C4C"/>
                </a:solidFill>
                <a:uFill>
                  <a:solidFill>
                    <a:srgbClr val="4C4C4C"/>
                  </a:solidFill>
                </a:uFill>
                <a:latin typeface="Times New Roman"/>
                <a:ea typeface="Times New Roman"/>
                <a:cs typeface="Times New Roman"/>
                <a:sym typeface="Times New Roman"/>
              </a:rPr>
              <a:t>, </a:t>
            </a:r>
            <a:r>
              <a:rPr sz="1000">
                <a:solidFill>
                  <a:srgbClr val="4C4C4C"/>
                </a:solidFill>
                <a:uFill>
                  <a:solidFill>
                    <a:srgbClr val="4C4C4C"/>
                  </a:solidFill>
                </a:uFill>
                <a:latin typeface="Times New Roman"/>
                <a:ea typeface="Times New Roman"/>
                <a:cs typeface="Times New Roman"/>
                <a:sym typeface="Times New Roman"/>
              </a:rPr>
              <a:t>Ronald </a:t>
            </a:r>
            <a:r>
              <a:rPr sz="1000">
                <a:solidFill>
                  <a:srgbClr val="4C4C4C"/>
                </a:solidFill>
                <a:uFill>
                  <a:solidFill>
                    <a:srgbClr val="4C4C4C"/>
                  </a:solidFill>
                </a:uFill>
                <a:latin typeface="Times New Roman"/>
                <a:ea typeface="Times New Roman"/>
                <a:cs typeface="Times New Roman"/>
                <a:sym typeface="Times New Roman"/>
              </a:rPr>
              <a:t>Criollo</a:t>
            </a:r>
            <a:r>
              <a:rPr b="1" baseline="31999" sz="1000">
                <a:solidFill>
                  <a:srgbClr val="4C4C4C"/>
                </a:solidFill>
                <a:uFill>
                  <a:solidFill>
                    <a:srgbClr val="4C4C4C"/>
                  </a:solidFill>
                </a:uFill>
                <a:latin typeface="Times New Roman"/>
                <a:ea typeface="Times New Roman"/>
                <a:cs typeface="Times New Roman"/>
                <a:sym typeface="Times New Roman"/>
              </a:rPr>
              <a:t>2</a:t>
            </a:r>
            <a:r>
              <a:rPr sz="1000">
                <a:solidFill>
                  <a:srgbClr val="4C4C4C"/>
                </a:solidFill>
                <a:uFill>
                  <a:solidFill>
                    <a:srgbClr val="4C4C4C"/>
                  </a:solidFill>
                </a:uFill>
                <a:latin typeface="Times New Roman"/>
                <a:ea typeface="Times New Roman"/>
                <a:cs typeface="Times New Roman"/>
                <a:sym typeface="Times New Roman"/>
              </a:rPr>
              <a:t>,  Ryo Ohtera</a:t>
            </a:r>
            <a:r>
              <a:rPr b="1" baseline="31999" sz="1000">
                <a:solidFill>
                  <a:srgbClr val="4C4C4C"/>
                </a:solidFill>
                <a:uFill>
                  <a:solidFill>
                    <a:srgbClr val="4C4C4C"/>
                  </a:solidFill>
                </a:uFill>
                <a:latin typeface="Times New Roman"/>
                <a:ea typeface="Times New Roman"/>
                <a:cs typeface="Times New Roman"/>
                <a:sym typeface="Times New Roman"/>
              </a:rPr>
              <a:t>1</a:t>
            </a:r>
            <a:r>
              <a:rPr sz="1000">
                <a:solidFill>
                  <a:srgbClr val="4C4C4C"/>
                </a:solidFill>
                <a:uFill>
                  <a:solidFill>
                    <a:srgbClr val="4C4C4C"/>
                  </a:solidFill>
                </a:uFill>
                <a:latin typeface="Times New Roman"/>
                <a:ea typeface="Times New Roman"/>
                <a:cs typeface="Times New Roman"/>
                <a:sym typeface="Times New Roman"/>
              </a:rPr>
              <a:t>, </a:t>
            </a:r>
            <a:r>
              <a:rPr sz="1000">
                <a:solidFill>
                  <a:srgbClr val="4C4C4C"/>
                </a:solidFill>
                <a:uFill>
                  <a:solidFill>
                    <a:srgbClr val="4C4C4C"/>
                  </a:solidFill>
                </a:uFill>
                <a:latin typeface="Times New Roman"/>
                <a:ea typeface="Times New Roman"/>
                <a:cs typeface="Times New Roman"/>
                <a:sym typeface="Times New Roman"/>
              </a:rPr>
              <a:t>Marco </a:t>
            </a:r>
            <a:r>
              <a:rPr sz="1000">
                <a:solidFill>
                  <a:srgbClr val="4C4C4C"/>
                </a:solidFill>
                <a:uFill>
                  <a:solidFill>
                    <a:srgbClr val="4C4C4C"/>
                  </a:solidFill>
                </a:uFill>
                <a:latin typeface="Times New Roman"/>
                <a:ea typeface="Times New Roman"/>
                <a:cs typeface="Times New Roman"/>
                <a:sym typeface="Times New Roman"/>
              </a:rPr>
              <a:t>Zennaro</a:t>
            </a:r>
            <a:r>
              <a:rPr b="1" baseline="31999" sz="1000">
                <a:solidFill>
                  <a:srgbClr val="4C4C4C"/>
                </a:solidFill>
                <a:uFill>
                  <a:solidFill>
                    <a:srgbClr val="4C4C4C"/>
                  </a:solidFill>
                </a:uFill>
                <a:latin typeface="Times New Roman"/>
                <a:ea typeface="Times New Roman"/>
                <a:cs typeface="Times New Roman"/>
                <a:sym typeface="Times New Roman"/>
              </a:rPr>
              <a:t>1,3</a:t>
            </a:r>
            <a:endParaRPr b="1" sz="1000">
              <a:solidFill>
                <a:srgbClr val="4472C4"/>
              </a:solidFill>
              <a:uFill>
                <a:solidFill>
                  <a:srgbClr val="4472C4"/>
                </a:solidFill>
              </a:uFill>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IoT + BD in Electricity Distribution"/>
          <p:cNvSpPr txBox="1"/>
          <p:nvPr>
            <p:ph type="title"/>
          </p:nvPr>
        </p:nvSpPr>
        <p:spPr>
          <a:prstGeom prst="rect">
            <a:avLst/>
          </a:prstGeom>
        </p:spPr>
        <p:txBody>
          <a:bodyPr/>
          <a:lstStyle/>
          <a:p>
            <a:pPr/>
            <a:r>
              <a:t>IoT + BD in Electricity Distribution</a:t>
            </a:r>
          </a:p>
        </p:txBody>
      </p:sp>
      <p:sp>
        <p:nvSpPr>
          <p:cNvPr id="257" name="Advanced metering infrastructure (AMI):…"/>
          <p:cNvSpPr txBox="1"/>
          <p:nvPr>
            <p:ph type="body" sz="half" idx="1"/>
          </p:nvPr>
        </p:nvSpPr>
        <p:spPr>
          <a:xfrm>
            <a:off x="457200" y="1535112"/>
            <a:ext cx="8034288" cy="2762053"/>
          </a:xfrm>
          <a:prstGeom prst="rect">
            <a:avLst/>
          </a:prstGeom>
        </p:spPr>
        <p:txBody>
          <a:bodyPr/>
          <a:lstStyle/>
          <a:p>
            <a:pPr/>
            <a:r>
              <a:t>Advanced metering infrastructure (AMI):</a:t>
            </a:r>
          </a:p>
          <a:p>
            <a:pPr lvl="1"/>
            <a:r>
              <a:t>essential for Smart Grids</a:t>
            </a:r>
          </a:p>
          <a:p>
            <a:pPr lvl="1"/>
            <a:r>
              <a:t>not only billing but system monitoring, outage detection</a:t>
            </a:r>
          </a:p>
          <a:p>
            <a:pPr lvl="1"/>
            <a:r>
              <a:t>real time analytics with Stream Computing</a:t>
            </a:r>
          </a:p>
        </p:txBody>
      </p:sp>
      <p:sp>
        <p:nvSpPr>
          <p:cNvPr id="258" name="Big Data Analytics for Distribution System Monitoring in Smart Grid…"/>
          <p:cNvSpPr txBox="1"/>
          <p:nvPr/>
        </p:nvSpPr>
        <p:spPr>
          <a:xfrm>
            <a:off x="598401" y="5275579"/>
            <a:ext cx="7751886"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Big Data Analytics for Distribution System Monitoring in Smart Grid </a:t>
            </a:r>
          </a:p>
          <a:p>
            <a:pPr/>
            <a:r>
              <a:t>Shibily Joseph* and Jasmin E A </a:t>
            </a:r>
          </a:p>
          <a:p>
            <a:pPr/>
            <a:r>
              <a:t>Government Engineering College, Thrissur, Kerala, India </a:t>
            </a:r>
          </a:p>
          <a:p>
            <a:pPr/>
            <a:r>
              <a:rPr u="sng">
                <a:solidFill>
                  <a:srgbClr val="0000FF"/>
                </a:solidFill>
                <a:uFill>
                  <a:solidFill>
                    <a:srgbClr val="0000FF"/>
                  </a:solidFill>
                </a:uFill>
                <a:hlinkClick r:id="rId3" invalidUrl="" action="" tgtFrame="" tooltip="" history="1" highlightClick="0" endSnd="0"/>
              </a:rPr>
              <a:t>http://www.sersc.org/journals/IJSH/vol11_no5_2017/2.pdf</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tate of art tools"/>
          <p:cNvSpPr txBox="1"/>
          <p:nvPr>
            <p:ph type="title"/>
          </p:nvPr>
        </p:nvSpPr>
        <p:spPr>
          <a:prstGeom prst="rect">
            <a:avLst/>
          </a:prstGeom>
        </p:spPr>
        <p:txBody>
          <a:bodyPr/>
          <a:lstStyle/>
          <a:p>
            <a:pPr/>
            <a:r>
              <a:t>State of art tools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Many Open Source and commercial offerings"/>
          <p:cNvSpPr txBox="1"/>
          <p:nvPr>
            <p:ph type="title"/>
          </p:nvPr>
        </p:nvSpPr>
        <p:spPr>
          <a:prstGeom prst="rect">
            <a:avLst/>
          </a:prstGeom>
        </p:spPr>
        <p:txBody>
          <a:bodyPr/>
          <a:lstStyle/>
          <a:p>
            <a:pPr lvl="1" algn="l">
              <a:defRPr b="1" sz="2000"/>
            </a:pPr>
            <a:r>
              <a:t>Many Open Source and commercial offerings</a:t>
            </a:r>
          </a:p>
        </p:txBody>
      </p:sp>
      <p:pic>
        <p:nvPicPr>
          <p:cNvPr id="265" name="Picture Placeholder 2" descr="Picture Placeholder 2"/>
          <p:cNvPicPr>
            <a:picLocks noChangeAspect="1"/>
          </p:cNvPicPr>
          <p:nvPr>
            <p:ph type="pic" idx="13"/>
          </p:nvPr>
        </p:nvPicPr>
        <p:blipFill>
          <a:blip r:embed="rId3">
            <a:extLst/>
          </a:blip>
          <a:srcRect l="0" t="0" r="0" b="0"/>
          <a:stretch>
            <a:fillRect/>
          </a:stretch>
        </p:blipFill>
        <p:spPr>
          <a:xfrm>
            <a:off x="1581186" y="957055"/>
            <a:ext cx="2422870" cy="612185"/>
          </a:xfrm>
          <a:prstGeom prst="rect">
            <a:avLst/>
          </a:prstGeom>
        </p:spPr>
      </p:pic>
      <p:sp>
        <p:nvSpPr>
          <p:cNvPr id="266" name="IBM, Google, Amazon, …"/>
          <p:cNvSpPr txBox="1"/>
          <p:nvPr>
            <p:ph type="body" sz="quarter" idx="1"/>
          </p:nvPr>
        </p:nvSpPr>
        <p:spPr>
          <a:prstGeom prst="rect">
            <a:avLst/>
          </a:prstGeom>
        </p:spPr>
        <p:txBody>
          <a:bodyPr/>
          <a:lstStyle/>
          <a:p>
            <a:pPr/>
            <a:r>
              <a:t>IBM, Google, Amazon, …</a:t>
            </a:r>
          </a:p>
        </p:txBody>
      </p:sp>
      <p:pic>
        <p:nvPicPr>
          <p:cNvPr id="267" name="Picture Placeholder 2" descr="Picture Placeholder 2"/>
          <p:cNvPicPr>
            <a:picLocks noChangeAspect="1"/>
          </p:cNvPicPr>
          <p:nvPr/>
        </p:nvPicPr>
        <p:blipFill>
          <a:blip r:embed="rId4">
            <a:extLst/>
          </a:blip>
          <a:srcRect l="0" t="0" r="0" b="0"/>
          <a:stretch>
            <a:fillRect/>
          </a:stretch>
        </p:blipFill>
        <p:spPr>
          <a:xfrm>
            <a:off x="2414587" y="1485759"/>
            <a:ext cx="2457867" cy="1307376"/>
          </a:xfrm>
          <a:prstGeom prst="rect">
            <a:avLst/>
          </a:prstGeom>
          <a:ln w="12700">
            <a:miter lim="400000"/>
          </a:ln>
        </p:spPr>
      </p:pic>
      <p:sp>
        <p:nvSpPr>
          <p:cNvPr id="268" name="Handle huge amounts of data"/>
          <p:cNvSpPr txBox="1"/>
          <p:nvPr/>
        </p:nvSpPr>
        <p:spPr>
          <a:xfrm>
            <a:off x="4078711" y="1077634"/>
            <a:ext cx="284667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Handle huge amounts of data</a:t>
            </a:r>
          </a:p>
        </p:txBody>
      </p:sp>
      <p:sp>
        <p:nvSpPr>
          <p:cNvPr id="269" name="Create distributed process flows"/>
          <p:cNvSpPr txBox="1"/>
          <p:nvPr/>
        </p:nvSpPr>
        <p:spPr>
          <a:xfrm>
            <a:off x="4815311" y="1763434"/>
            <a:ext cx="308163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Create distributed process flows</a:t>
            </a:r>
          </a:p>
        </p:txBody>
      </p:sp>
      <p:sp>
        <p:nvSpPr>
          <p:cNvPr id="270" name="We will do it with PySpark"/>
          <p:cNvSpPr txBox="1"/>
          <p:nvPr/>
        </p:nvSpPr>
        <p:spPr>
          <a:xfrm>
            <a:off x="4967711" y="2449234"/>
            <a:ext cx="254362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 will do it with </a:t>
            </a:r>
            <a:r>
              <a:rPr b="1" i="1"/>
              <a:t>PySpark</a:t>
            </a:r>
          </a:p>
        </p:txBody>
      </p:sp>
      <p:sp>
        <p:nvSpPr>
          <p:cNvPr id="271" name="Spatio-temporal analysis with Thunder"/>
          <p:cNvSpPr txBox="1"/>
          <p:nvPr/>
        </p:nvSpPr>
        <p:spPr>
          <a:xfrm>
            <a:off x="3533287" y="2939117"/>
            <a:ext cx="36813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Spatio-temporal analysis with Thunder</a:t>
            </a:r>
          </a:p>
        </p:txBody>
      </p:sp>
      <p:pic>
        <p:nvPicPr>
          <p:cNvPr id="272" name="Image" descr="Image"/>
          <p:cNvPicPr>
            <a:picLocks noChangeAspect="1"/>
          </p:cNvPicPr>
          <p:nvPr/>
        </p:nvPicPr>
        <p:blipFill>
          <a:blip r:embed="rId5">
            <a:extLst/>
          </a:blip>
          <a:stretch>
            <a:fillRect/>
          </a:stretch>
        </p:blipFill>
        <p:spPr>
          <a:xfrm>
            <a:off x="1945372" y="3310863"/>
            <a:ext cx="1420129" cy="1210337"/>
          </a:xfrm>
          <a:prstGeom prst="rect">
            <a:avLst/>
          </a:prstGeom>
          <a:ln w="12700">
            <a:miter lim="400000"/>
          </a:ln>
        </p:spPr>
      </p:pic>
      <p:sp>
        <p:nvSpPr>
          <p:cNvPr id="273" name="Deep Learning with TensorFlow"/>
          <p:cNvSpPr txBox="1"/>
          <p:nvPr/>
        </p:nvSpPr>
        <p:spPr>
          <a:xfrm>
            <a:off x="3661359" y="4114800"/>
            <a:ext cx="3014438"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Deep Learning with TensorFlow</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elf-study assignment"/>
          <p:cNvSpPr txBox="1"/>
          <p:nvPr>
            <p:ph type="title"/>
          </p:nvPr>
        </p:nvSpPr>
        <p:spPr>
          <a:prstGeom prst="rect">
            <a:avLst/>
          </a:prstGeom>
        </p:spPr>
        <p:txBody>
          <a:bodyPr/>
          <a:lstStyle/>
          <a:p>
            <a:pPr/>
            <a:r>
              <a:t>Self-study assignment</a:t>
            </a:r>
          </a:p>
        </p:txBody>
      </p:sp>
      <p:sp>
        <p:nvSpPr>
          <p:cNvPr id="278" name="Find examples of IoT applications…"/>
          <p:cNvSpPr txBox="1"/>
          <p:nvPr>
            <p:ph type="body" idx="1"/>
          </p:nvPr>
        </p:nvSpPr>
        <p:spPr>
          <a:prstGeom prst="rect">
            <a:avLst/>
          </a:prstGeom>
        </p:spPr>
        <p:txBody>
          <a:bodyPr/>
          <a:lstStyle/>
          <a:p>
            <a:pPr/>
            <a:r>
              <a:t>Find examples of IoT applications</a:t>
            </a:r>
          </a:p>
          <a:p>
            <a:pPr/>
            <a:r>
              <a:t>Select one that is close to you personally</a:t>
            </a:r>
          </a:p>
          <a:p>
            <a:pPr/>
            <a:r>
              <a:t>What data is going to be generated?</a:t>
            </a:r>
          </a:p>
          <a:p>
            <a:pPr/>
            <a:r>
              <a:t>What would be great to discover from it?</a:t>
            </a:r>
          </a:p>
          <a:p>
            <a:pPr/>
            <a:r>
              <a:t>What is the approach if it were “small data”?</a:t>
            </a:r>
          </a:p>
          <a:p>
            <a:pPr/>
            <a:r>
              <a:t>Can you find tools, frameworks?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Outline of the course"/>
          <p:cNvSpPr txBox="1"/>
          <p:nvPr>
            <p:ph type="title"/>
          </p:nvPr>
        </p:nvSpPr>
        <p:spPr>
          <a:prstGeom prst="rect">
            <a:avLst/>
          </a:prstGeom>
        </p:spPr>
        <p:txBody>
          <a:bodyPr/>
          <a:lstStyle/>
          <a:p>
            <a:pPr/>
            <a:r>
              <a:t>Outline of the course</a:t>
            </a:r>
          </a:p>
        </p:txBody>
      </p:sp>
      <p:sp>
        <p:nvSpPr>
          <p:cNvPr id="131" name="IoT (Internet of Things) skills include dealing with the data generated by the IoT sensors, cameras, devices.  We will see some examples.…"/>
          <p:cNvSpPr txBox="1"/>
          <p:nvPr>
            <p:ph type="body" idx="1"/>
          </p:nvPr>
        </p:nvSpPr>
        <p:spPr>
          <a:xfrm>
            <a:off x="457200" y="1600200"/>
            <a:ext cx="8229600" cy="4951740"/>
          </a:xfrm>
          <a:prstGeom prst="rect">
            <a:avLst/>
          </a:prstGeom>
        </p:spPr>
        <p:txBody>
          <a:bodyPr/>
          <a:lstStyle/>
          <a:p>
            <a:pPr marL="0" indent="0">
              <a:buSzTx/>
              <a:buFontTx/>
              <a:buNone/>
            </a:pPr>
            <a:r>
              <a:t>IoT (Internet of Things) skills include dealing with the data generated by the IoT sensors, cameras, devices.  We will see some examples.</a:t>
            </a:r>
          </a:p>
          <a:p>
            <a:pPr marL="0" indent="0">
              <a:buSzTx/>
              <a:buFontTx/>
              <a:buNone/>
            </a:pPr>
          </a:p>
          <a:p>
            <a:pPr marL="0" indent="0">
              <a:buSzTx/>
              <a:buFontTx/>
              <a:buNone/>
            </a:pPr>
            <a:r>
              <a:t>This usually means handling huge amounts of data (Big Data, BD) that are often continually updated and streamed.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ummary of the lecture"/>
          <p:cNvSpPr txBox="1"/>
          <p:nvPr>
            <p:ph type="title"/>
          </p:nvPr>
        </p:nvSpPr>
        <p:spPr>
          <a:prstGeom prst="rect">
            <a:avLst/>
          </a:prstGeom>
        </p:spPr>
        <p:txBody>
          <a:bodyPr/>
          <a:lstStyle/>
          <a:p>
            <a:pPr/>
            <a:r>
              <a:t>Summary of the lecture</a:t>
            </a:r>
          </a:p>
        </p:txBody>
      </p:sp>
      <p:sp>
        <p:nvSpPr>
          <p:cNvPr id="283" name="The lecture gives introduction to the basics of IoT:…"/>
          <p:cNvSpPr txBox="1"/>
          <p:nvPr>
            <p:ph type="body" idx="1"/>
          </p:nvPr>
        </p:nvSpPr>
        <p:spPr>
          <a:xfrm>
            <a:off x="457200" y="1600200"/>
            <a:ext cx="8229600" cy="4827758"/>
          </a:xfrm>
          <a:prstGeom prst="rect">
            <a:avLst/>
          </a:prstGeom>
        </p:spPr>
        <p:txBody>
          <a:bodyPr/>
          <a:lstStyle/>
          <a:p>
            <a:pPr marL="0" indent="0">
              <a:buSzTx/>
              <a:buFontTx/>
              <a:buNone/>
            </a:pPr>
            <a:r>
              <a:t>The lecture gives introduction to the basics of IoT:</a:t>
            </a:r>
          </a:p>
          <a:p>
            <a:pPr marL="320842" indent="-320842">
              <a:buFontTx/>
            </a:pPr>
            <a:r>
              <a:t>roots in traditional data collection </a:t>
            </a:r>
          </a:p>
          <a:p>
            <a:pPr marL="320842" indent="-320842">
              <a:buFontTx/>
            </a:pPr>
            <a:r>
              <a:t>what makes it a pervasive transforming force</a:t>
            </a:r>
          </a:p>
          <a:p>
            <a:pPr marL="320842" indent="-320842">
              <a:buFontTx/>
            </a:pPr>
            <a:r>
              <a:t>changes due to BD (Big Data) for IoT</a:t>
            </a:r>
          </a:p>
          <a:p>
            <a:pPr marL="320842" indent="-320842">
              <a:buFontTx/>
            </a:pPr>
            <a:r>
              <a:t>extending statistics with AI (Artificial Intelligence) methods</a:t>
            </a:r>
          </a:p>
          <a:p>
            <a:pPr marL="0" indent="0">
              <a:buSzTx/>
              <a:buFontTx/>
              <a:buNone/>
            </a:pPr>
            <a:r>
              <a:t>Our focus: </a:t>
            </a:r>
            <a:r>
              <a:rPr b="1"/>
              <a:t>IoT+BD+AI</a:t>
            </a: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Outline of the course"/>
          <p:cNvSpPr txBox="1"/>
          <p:nvPr>
            <p:ph type="title"/>
          </p:nvPr>
        </p:nvSpPr>
        <p:spPr>
          <a:prstGeom prst="rect">
            <a:avLst/>
          </a:prstGeom>
        </p:spPr>
        <p:txBody>
          <a:bodyPr/>
          <a:lstStyle/>
          <a:p>
            <a:pPr/>
            <a:r>
              <a:t>Outline of the course</a:t>
            </a:r>
          </a:p>
        </p:txBody>
      </p:sp>
      <p:sp>
        <p:nvSpPr>
          <p:cNvPr id="136" name="Also important is the application of advanced data processing, including the use of AI (Artificial Intelligence) techniques.…"/>
          <p:cNvSpPr txBox="1"/>
          <p:nvPr>
            <p:ph type="body" idx="1"/>
          </p:nvPr>
        </p:nvSpPr>
        <p:spPr>
          <a:xfrm>
            <a:off x="457200" y="1600200"/>
            <a:ext cx="8229600" cy="4951740"/>
          </a:xfrm>
          <a:prstGeom prst="rect">
            <a:avLst/>
          </a:prstGeom>
        </p:spPr>
        <p:txBody>
          <a:bodyPr/>
          <a:lstStyle/>
          <a:p>
            <a:pPr marL="0" indent="0">
              <a:buSzTx/>
              <a:buFontTx/>
              <a:buNone/>
            </a:pPr>
            <a:r>
              <a:t>Also important is the application of advanced data processing, including the use of AI (Artificial Intelligence) techniques.</a:t>
            </a:r>
          </a:p>
          <a:p>
            <a:pPr marL="0" indent="0">
              <a:buSzTx/>
              <a:buFontTx/>
              <a:buNone/>
            </a:pPr>
          </a:p>
          <a:p>
            <a:pPr marL="0" indent="0">
              <a:buSzTx/>
              <a:buFontTx/>
              <a:buNone/>
            </a:pPr>
            <a:r>
              <a:t>This is an evolving field, we learn the state of art, but it will be only an introduction to self study. Students need to be prepared for continuing study after finishing the course.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Where are we in the Course?"/>
          <p:cNvSpPr txBox="1"/>
          <p:nvPr>
            <p:ph type="title"/>
          </p:nvPr>
        </p:nvSpPr>
        <p:spPr>
          <a:prstGeom prst="rect">
            <a:avLst/>
          </a:prstGeom>
        </p:spPr>
        <p:txBody>
          <a:bodyPr/>
          <a:lstStyle/>
          <a:p>
            <a:pPr/>
            <a:r>
              <a:t>Where are we in the Course?</a:t>
            </a:r>
          </a:p>
        </p:txBody>
      </p:sp>
      <p:sp>
        <p:nvSpPr>
          <p:cNvPr id="141" name="Introduction: Background of IoT, Big Data, AI…"/>
          <p:cNvSpPr txBox="1"/>
          <p:nvPr>
            <p:ph type="body" idx="1"/>
          </p:nvPr>
        </p:nvSpPr>
        <p:spPr>
          <a:prstGeom prst="rect">
            <a:avLst/>
          </a:prstGeom>
        </p:spPr>
        <p:txBody>
          <a:bodyPr/>
          <a:lstStyle/>
          <a:p>
            <a:pPr>
              <a:defRPr b="1"/>
            </a:pPr>
            <a:r>
              <a:t>Introduction: Background of IoT, Big Data, AI</a:t>
            </a:r>
          </a:p>
          <a:p>
            <a:pPr/>
            <a:r>
              <a:t>Collect, analyze data from IoT on a large scale</a:t>
            </a:r>
          </a:p>
          <a:p>
            <a:pPr/>
            <a:r>
              <a:t>Elements and practice of statistics</a:t>
            </a:r>
          </a:p>
          <a:p>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From telemetry to IoT"/>
          <p:cNvSpPr txBox="1"/>
          <p:nvPr>
            <p:ph type="title"/>
          </p:nvPr>
        </p:nvSpPr>
        <p:spPr>
          <a:prstGeom prst="rect">
            <a:avLst/>
          </a:prstGeom>
        </p:spPr>
        <p:txBody>
          <a:bodyPr/>
          <a:lstStyle/>
          <a:p>
            <a:pPr/>
            <a:r>
              <a:t>From telemetry to IoT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Telemetry: private communication when justified"/>
          <p:cNvSpPr txBox="1"/>
          <p:nvPr>
            <p:ph type="title"/>
          </p:nvPr>
        </p:nvSpPr>
        <p:spPr>
          <a:prstGeom prst="rect">
            <a:avLst/>
          </a:prstGeom>
        </p:spPr>
        <p:txBody>
          <a:bodyPr/>
          <a:lstStyle/>
          <a:p>
            <a:pPr/>
            <a:r>
              <a:t>Telemetry: private communication when justified</a:t>
            </a:r>
          </a:p>
        </p:txBody>
      </p:sp>
      <p:pic>
        <p:nvPicPr>
          <p:cNvPr id="148" name="Picture Placeholder 2" descr="Picture Placeholder 2"/>
          <p:cNvPicPr>
            <a:picLocks noChangeAspect="1"/>
          </p:cNvPicPr>
          <p:nvPr>
            <p:ph type="pic" idx="13"/>
          </p:nvPr>
        </p:nvPicPr>
        <p:blipFill>
          <a:blip r:embed="rId3">
            <a:extLst/>
          </a:blip>
          <a:srcRect l="0" t="37494" r="0" b="6232"/>
          <a:stretch>
            <a:fillRect/>
          </a:stretch>
        </p:blipFill>
        <p:spPr>
          <a:prstGeom prst="rect">
            <a:avLst/>
          </a:prstGeom>
        </p:spPr>
      </p:pic>
      <p:sp>
        <p:nvSpPr>
          <p:cNvPr id="149" name="Typical uses: collecting field data for power distribution, meteorology, military, plants, geology, biology, ……"/>
          <p:cNvSpPr txBox="1"/>
          <p:nvPr>
            <p:ph type="body" sz="quarter" idx="1"/>
          </p:nvPr>
        </p:nvSpPr>
        <p:spPr>
          <a:prstGeom prst="rect">
            <a:avLst/>
          </a:prstGeom>
        </p:spPr>
        <p:txBody>
          <a:bodyPr/>
          <a:lstStyle/>
          <a:p>
            <a:pPr/>
            <a:r>
              <a:t>Typical uses: collecting field data for power distribution, meteorology, military, plants, geology, biology, …</a:t>
            </a:r>
          </a:p>
          <a:p>
            <a:pPr/>
            <a:r>
              <a:t>Communication on dedicated lines, dedicated radio spectrum, microwave</a:t>
            </a:r>
          </a:p>
        </p:txBody>
      </p:sp>
      <p:sp>
        <p:nvSpPr>
          <p:cNvPr id="150" name="Case-by-case systems, different across domains, no unification"/>
          <p:cNvSpPr txBox="1"/>
          <p:nvPr/>
        </p:nvSpPr>
        <p:spPr>
          <a:xfrm>
            <a:off x="486756" y="6104254"/>
            <a:ext cx="586758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Case-by-case systems, different across domains, no unification</a:t>
            </a:r>
          </a:p>
        </p:txBody>
      </p:sp>
      <p:sp>
        <p:nvSpPr>
          <p:cNvPr id="151" name="• Public Domainview terms…"/>
          <p:cNvSpPr txBox="1"/>
          <p:nvPr/>
        </p:nvSpPr>
        <p:spPr>
          <a:xfrm>
            <a:off x="7319034" y="4450079"/>
            <a:ext cx="1686690"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560">
                <a:solidFill>
                  <a:srgbClr val="0B0080"/>
                </a:solidFill>
                <a:latin typeface="+mj-lt"/>
                <a:ea typeface="+mj-ea"/>
                <a:cs typeface="+mj-cs"/>
                <a:sym typeface="Helvetica"/>
              </a:defRPr>
            </a:pPr>
            <a:r>
              <a:t>	•	</a:t>
            </a:r>
            <a:r>
              <a:rPr u="sng">
                <a:solidFill>
                  <a:srgbClr val="0000FF"/>
                </a:solidFill>
                <a:uFill>
                  <a:solidFill>
                    <a:srgbClr val="0000FF"/>
                  </a:solidFill>
                </a:uFill>
                <a:hlinkClick r:id="rId4" invalidUrl="" action="" tgtFrame="" tooltip="" history="1" highlightClick="0" endSnd="0"/>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560">
                <a:solidFill>
                  <a:srgbClr val="3F4040"/>
                </a:solidFill>
                <a:latin typeface="+mj-lt"/>
                <a:ea typeface="+mj-ea"/>
                <a:cs typeface="+mj-cs"/>
                <a:sym typeface="Helvetica"/>
              </a:defRPr>
            </a:pPr>
            <a:r>
              <a:t>	•	File:MITS Test Equipment 1973.jpg</a:t>
            </a:r>
          </a:p>
          <a:p>
            <a:pPr marL="457200" indent="-457200" defTabSz="457200">
              <a:tabLst>
                <a:tab pos="139700" algn="l"/>
                <a:tab pos="457200" algn="l"/>
              </a:tabLst>
              <a:defRPr sz="560">
                <a:solidFill>
                  <a:srgbClr val="3F4040"/>
                </a:solidFill>
                <a:latin typeface="+mj-lt"/>
                <a:ea typeface="+mj-ea"/>
                <a:cs typeface="+mj-cs"/>
                <a:sym typeface="Helvetica"/>
              </a:defRPr>
            </a:pPr>
            <a:r>
              <a:t>	•	Created: 1 June 1973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Internet of Things: connected devices everywhere"/>
          <p:cNvSpPr txBox="1"/>
          <p:nvPr>
            <p:ph type="title"/>
          </p:nvPr>
        </p:nvSpPr>
        <p:spPr>
          <a:prstGeom prst="rect">
            <a:avLst/>
          </a:prstGeom>
        </p:spPr>
        <p:txBody>
          <a:bodyPr/>
          <a:lstStyle/>
          <a:p>
            <a:pPr/>
            <a:r>
              <a:t>Internet of Things: connected devices everywhere</a:t>
            </a:r>
          </a:p>
        </p:txBody>
      </p:sp>
      <p:pic>
        <p:nvPicPr>
          <p:cNvPr id="156"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157" name="Image credits: By Wilgengebroed on Flickr [CC BY 2.0 (http://creativecommons.org/licenses/by/2.0)], via Wikimedia Commons"/>
          <p:cNvSpPr txBox="1"/>
          <p:nvPr>
            <p:ph type="body" sz="quarter" idx="1"/>
          </p:nvPr>
        </p:nvSpPr>
        <p:spPr>
          <a:prstGeom prst="rect">
            <a:avLst/>
          </a:prstGeom>
        </p:spPr>
        <p:txBody>
          <a:bodyPr/>
          <a:lstStyle/>
          <a:p>
            <a:pPr/>
            <a:r>
              <a:t>Image credits: By Wilgengebroed on Flickr [CC BY 2.0 (http://creativecommons.org/licenses/by/2.0)], via Wikimedia Commons</a:t>
            </a:r>
          </a:p>
        </p:txBody>
      </p:sp>
      <p:sp>
        <p:nvSpPr>
          <p:cNvPr id="158" name="Fiber and mobile network connectivity brings free communication access…"/>
          <p:cNvSpPr txBox="1"/>
          <p:nvPr/>
        </p:nvSpPr>
        <p:spPr>
          <a:xfrm>
            <a:off x="550256" y="5939154"/>
            <a:ext cx="6921065"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Fiber and mobile network connectivity brings free communication access</a:t>
            </a:r>
          </a:p>
          <a:p>
            <a:pPr/>
            <a:r>
              <a:t>Low-cost sensors allow easy entry, quick expansion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Characteristics of IoT"/>
          <p:cNvSpPr txBox="1"/>
          <p:nvPr>
            <p:ph type="title"/>
          </p:nvPr>
        </p:nvSpPr>
        <p:spPr>
          <a:prstGeom prst="rect">
            <a:avLst/>
          </a:prstGeom>
        </p:spPr>
        <p:txBody>
          <a:bodyPr/>
          <a:lstStyle/>
          <a:p>
            <a:pPr/>
            <a:r>
              <a:t>Characteristics of IoT</a:t>
            </a:r>
          </a:p>
        </p:txBody>
      </p:sp>
      <p:sp>
        <p:nvSpPr>
          <p:cNvPr id="163" name="Information is generated without human intervention…"/>
          <p:cNvSpPr txBox="1"/>
          <p:nvPr>
            <p:ph type="body" idx="1"/>
          </p:nvPr>
        </p:nvSpPr>
        <p:spPr>
          <a:prstGeom prst="rect">
            <a:avLst/>
          </a:prstGeom>
        </p:spPr>
        <p:txBody>
          <a:bodyPr/>
          <a:lstStyle/>
          <a:p>
            <a:pPr/>
            <a:r>
              <a:t>Information is generated without human intervention</a:t>
            </a:r>
          </a:p>
          <a:p>
            <a:pPr/>
            <a:r>
              <a:t>Huge variety: from low-dimensional low-speed sensory data to streaming images</a:t>
            </a:r>
          </a:p>
          <a:p>
            <a:pPr/>
            <a:r>
              <a:t>All fields: agriculture, technology, commerce, …</a:t>
            </a:r>
          </a:p>
          <a:p>
            <a:pPr/>
            <a:r>
              <a:t>Usually spatially distributed sources</a:t>
            </a:r>
          </a:p>
          <a:p>
            <a:pPr/>
            <a:r>
              <a:t>Usually inherent noise, interruptions, missing values, temporal instabilities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